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slides/charts/chart1.xml" ContentType="application/vnd.openxmlformats-officedocument.drawingml.chart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slides/charts/chart2.xml" ContentType="application/vnd.openxmlformats-officedocument.drawingml.chart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slides/charts/chart3.xml" ContentType="application/vnd.openxmlformats-officedocument.drawingml.chart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slides/charts/chart4.xml" ContentType="application/vnd.openxmlformats-officedocument.drawingml.chart+xml"/>
  <Override PartName="/ppt/slides/charts/chart5.xml" ContentType="application/vnd.openxmlformats-officedocument.drawingml.chart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slides/charts/chart6.xml" ContentType="application/vnd.openxmlformats-officedocument.drawingml.char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8af42cf490c4a19" /><Relationship Type="http://schemas.openxmlformats.org/officeDocument/2006/relationships/extended-properties" Target="/docProps/app.xml" Id="Rbdd8739368b84e5e" /><Relationship Type="http://schemas.openxmlformats.org/officeDocument/2006/relationships/officeDocument" Target="/ppt/presentation.xml" Id="Rfab6e1f839ff42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51a7677b52402e"/>
  </p:sldMasterIdLst>
  <p:notesMasterIdLst>
    <p:notesMasterId xmlns:r="http://schemas.openxmlformats.org/officeDocument/2006/relationships" r:id="R6ee5ec692eb34dfe"/>
  </p:notesMasterIdLst>
  <p:sldIdLst>
    <p:sldId xmlns:r="http://schemas.openxmlformats.org/officeDocument/2006/relationships" id="256" r:id="R7646b1a149b647e0"/>
    <p:sldId xmlns:r="http://schemas.openxmlformats.org/officeDocument/2006/relationships" id="257" r:id="R3045ff7355d14337"/>
    <p:sldId xmlns:r="http://schemas.openxmlformats.org/officeDocument/2006/relationships" id="258" r:id="Rf176dcebf3ad49db"/>
    <p:sldId xmlns:r="http://schemas.openxmlformats.org/officeDocument/2006/relationships" id="259" r:id="Re72dddac3bd74602"/>
    <p:sldId xmlns:r="http://schemas.openxmlformats.org/officeDocument/2006/relationships" id="260" r:id="Ra78e14ded89f45b7"/>
    <p:sldId xmlns:r="http://schemas.openxmlformats.org/officeDocument/2006/relationships" id="261" r:id="Rfc16f99f5f134dec"/>
    <p:sldId xmlns:r="http://schemas.openxmlformats.org/officeDocument/2006/relationships" id="262" r:id="R4cf9ca3282d04ce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50b9ed65eb64baf" /><Relationship Type="http://schemas.openxmlformats.org/officeDocument/2006/relationships/slideMaster" Target="/ppt/slideMasters/slideMaster1.xml" Id="R4a51a7677b52402e" /><Relationship Type="http://schemas.openxmlformats.org/officeDocument/2006/relationships/notesMaster" Target="/ppt/notesMasters/notesMaster1.xml" Id="R6ee5ec692eb34dfe" /><Relationship Type="http://schemas.openxmlformats.org/officeDocument/2006/relationships/presProps" Target="/ppt/presProps.xml" Id="Rf22cfd8b804e414d" /><Relationship Type="http://schemas.openxmlformats.org/officeDocument/2006/relationships/tableStyles" Target="/ppt/tableStyles.xml" Id="R5a5a31126f074d29" /><Relationship Type="http://schemas.openxmlformats.org/officeDocument/2006/relationships/slide" Target="/ppt/slides/slide1.xml" Id="R7646b1a149b647e0" /><Relationship Type="http://schemas.openxmlformats.org/officeDocument/2006/relationships/slide" Target="/ppt/slides/slide2.xml" Id="R3045ff7355d14337" /><Relationship Type="http://schemas.openxmlformats.org/officeDocument/2006/relationships/slide" Target="/ppt/slides/slide3.xml" Id="Rf176dcebf3ad49db" /><Relationship Type="http://schemas.openxmlformats.org/officeDocument/2006/relationships/slide" Target="/ppt/slides/slide4.xml" Id="Re72dddac3bd74602" /><Relationship Type="http://schemas.openxmlformats.org/officeDocument/2006/relationships/slide" Target="/ppt/slides/slide5.xml" Id="Ra78e14ded89f45b7" /><Relationship Type="http://schemas.openxmlformats.org/officeDocument/2006/relationships/slide" Target="/ppt/slides/slide6.xml" Id="Rfc16f99f5f134dec" /><Relationship Type="http://schemas.openxmlformats.org/officeDocument/2006/relationships/slide" Target="/ppt/slides/slide7.xml" Id="R4cf9ca3282d04ce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fb880dae75244f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c88e25e781e4e8f" /><Relationship Type="http://schemas.openxmlformats.org/officeDocument/2006/relationships/notesMaster" Target="/ppt/notesMasters/notesMaster1.xml" Id="R09acb790d5f64ea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e02cd88e9ad4a6a" /><Relationship Type="http://schemas.openxmlformats.org/officeDocument/2006/relationships/notesMaster" Target="/ppt/notesMasters/notesMaster1.xml" Id="R519bda6c7b95419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f76b00a897546b0" /><Relationship Type="http://schemas.openxmlformats.org/officeDocument/2006/relationships/notesMaster" Target="/ppt/notesMasters/notesMaster1.xml" Id="Rcea75781708e4d1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11692c575324e51" /><Relationship Type="http://schemas.openxmlformats.org/officeDocument/2006/relationships/notesMaster" Target="/ppt/notesMasters/notesMaster1.xml" Id="R36f50eed309d4a7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bc9eaca451142b8" /><Relationship Type="http://schemas.openxmlformats.org/officeDocument/2006/relationships/notesMaster" Target="/ppt/notesMasters/notesMaster1.xml" Id="Re6aa7b63ed9a4723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5cec3f84c084960" /><Relationship Type="http://schemas.openxmlformats.org/officeDocument/2006/relationships/notesMaster" Target="/ppt/notesMasters/notesMaster1.xml" Id="Rcc0f17122827436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87d78ab60b64f25" /><Relationship Type="http://schemas.openxmlformats.org/officeDocument/2006/relationships/notesMaster" Target="/ppt/notesMasters/notesMaster1.xml" Id="R26aaba85f5a6405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portfolio case using fully synthetic data. No customer, employee, or company results are represented.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portfolio case using fully synthetic data. No customer, employee, or company results are represented.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portfolio case using fully synthetic data. No customer, employee, or company results are represented.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portfolio case using fully synthetic data. No customer, employee, or company results are represented.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portfolio case using fully synthetic data. No customer, employee, or company results are represented.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portfolio case using fully synthetic data. No customer, employee, or company results are represented.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portfolio case using fully synthetic data. No customer, employee, or company results are represented.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6d50fbaeac4067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80623a1fa874a1c" /><Relationship Type="http://schemas.openxmlformats.org/officeDocument/2006/relationships/slideLayout" Target="/ppt/slideLayouts/slideLayout1.xml" Id="Rad1f712e9a4b467e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1f712e9a4b467e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3f86876b54427" /><Relationship Type="http://schemas.openxmlformats.org/officeDocument/2006/relationships/notesSlide" Target="/ppt/notesSlides/notesSlide1.xml" Id="R9eda213db8b04a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9db66caee45aa" /><Relationship Type="http://schemas.openxmlformats.org/officeDocument/2006/relationships/chart" Target="/ppt/slides/charts/chart1.xml" Id="R35f7b496a7004e4f" /><Relationship Type="http://schemas.openxmlformats.org/officeDocument/2006/relationships/notesSlide" Target="/ppt/notesSlides/notesSlide2.xml" Id="R69d1f1c84b5b44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a6996434843b5" /><Relationship Type="http://schemas.openxmlformats.org/officeDocument/2006/relationships/chart" Target="/ppt/slides/charts/chart2.xml" Id="R232b267625cb421d" /><Relationship Type="http://schemas.openxmlformats.org/officeDocument/2006/relationships/notesSlide" Target="/ppt/notesSlides/notesSlide3.xml" Id="R781fa0b0d37945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0c857e0e5478a" /><Relationship Type="http://schemas.openxmlformats.org/officeDocument/2006/relationships/chart" Target="/ppt/slides/charts/chart3.xml" Id="R1eb39980b6fd4c18" /><Relationship Type="http://schemas.openxmlformats.org/officeDocument/2006/relationships/notesSlide" Target="/ppt/notesSlides/notesSlide4.xml" Id="R59d9d9e3680245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53dfc27584d10" /><Relationship Type="http://schemas.openxmlformats.org/officeDocument/2006/relationships/chart" Target="/ppt/slides/charts/chart4.xml" Id="R3dcecd2faa494d69" /><Relationship Type="http://schemas.openxmlformats.org/officeDocument/2006/relationships/chart" Target="/ppt/slides/charts/chart5.xml" Id="R5d944809cea2462f" /><Relationship Type="http://schemas.openxmlformats.org/officeDocument/2006/relationships/notesSlide" Target="/ppt/notesSlides/notesSlide5.xml" Id="R49c332c31f9b45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fa380202e46e8" /><Relationship Type="http://schemas.openxmlformats.org/officeDocument/2006/relationships/chart" Target="/ppt/slides/charts/chart6.xml" Id="R633f25dd644e4ff3" /><Relationship Type="http://schemas.openxmlformats.org/officeDocument/2006/relationships/notesSlide" Target="/ppt/notesSlides/notesSlide6.xml" Id="Rd29b825e009f4c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8320a03b040ee" /><Relationship Type="http://schemas.openxmlformats.org/officeDocument/2006/relationships/notesSlide" Target="/ppt/notesSlides/notesSlide7.xml" Id="Rb58139478a8644e8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bar"/>
        <c:grouping val="clustered"/>
        <c:varyColors val="0"/>
        <c:ser>
          <c:idx val="0"/>
          <c:order val="0"/>
          <c:tx>
            <c:v>ARR ($M)</c:v>
          </c:tx>
          <c:spPr>
            <a:solidFill xmlns:a="http://schemas.openxmlformats.org/drawingml/2006/main">
              <a:srgbClr val="177F76"/>
            </a:solidFill>
            <a:ln xmlns:a="http://schemas.openxmlformats.org/drawingml/2006/main" w="19050">
              <a:solidFill>
                <a:srgbClr val="177F76"/>
              </a:solidFill>
            </a:ln>
          </c:spPr>
          <c:cat>
            <c:strLit>
              <c:ptCount val="6"/>
              <c:pt idx="0">
                <c:v>Booked</c:v>
              </c:pt>
              <c:pt idx="1">
                <c:v>Commit</c:v>
              </c:pt>
              <c:pt idx="2">
                <c:v>Weighted</c:v>
              </c:pt>
              <c:pt idx="3">
                <c:v>Best Case</c:v>
              </c:pt>
              <c:pt idx="4">
                <c:v>Upside</c:v>
              </c:pt>
              <c:pt idx="5">
                <c:v>Target</c:v>
              </c:pt>
            </c:strLit>
          </c:cat>
          <c:val>
            <c:numLit>
              <c:formatCode>General</c:formatCode>
              <c:ptCount val="6"/>
              <c:pt idx="0">
                <c:v>2.64</c:v>
              </c:pt>
              <c:pt idx="1">
                <c:v>3.66</c:v>
              </c:pt>
              <c:pt idx="2">
                <c:v>5.22</c:v>
              </c:pt>
              <c:pt idx="3">
                <c:v>6.74</c:v>
              </c:pt>
              <c:pt idx="4">
                <c:v>8</c:v>
              </c:pt>
              <c:pt idx="5">
                <c:v>5.1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>
                  <a:latin typeface="Arial"/>
                  <a:ea typeface="Arial"/>
                  <a:cs typeface="Arial"/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l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  <a:latin typeface="Arial"/>
                <a:ea typeface="Arial"/>
                <a:cs typeface="Arial"/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1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  <a:latin typeface="Arial"/>
                <a:ea typeface="Arial"/>
                <a:cs typeface="Arial"/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2.xml><?xml version="1.0" encoding="utf-8"?>
<c:chartSpace xmlns:c="http://schemas.openxmlformats.org/drawingml/2006/chart">
  <c:lang val="en-US"/>
  <c:chart>
    <c:plotArea>
      <c:barChart>
        <c:barDir val="bar"/>
        <c:grouping val="clustered"/>
        <c:varyColors val="0"/>
        <c:ser>
          <c:idx val="0"/>
          <c:order val="0"/>
          <c:tx>
            <c:v>Weighted impact ($K)</c:v>
          </c:tx>
          <c:spPr>
            <a:solidFill xmlns:a="http://schemas.openxmlformats.org/drawingml/2006/main">
              <a:srgbClr val="4776B4"/>
            </a:solidFill>
            <a:ln xmlns:a="http://schemas.openxmlformats.org/drawingml/2006/main" w="19050">
              <a:solidFill>
                <a:srgbClr val="4776B4"/>
              </a:solidFill>
            </a:ln>
          </c:spPr>
          <c:cat>
            <c:strLit>
              <c:ptCount val="4"/>
              <c:pt idx="0">
                <c:v>Closed won (+$130K)</c:v>
              </c:pt>
              <c:pt idx="1">
                <c:v>Closed lost (-$322K)</c:v>
              </c:pt>
              <c:pt idx="2">
                <c:v>Stage progression (+$196K)</c:v>
              </c:pt>
              <c:pt idx="3">
                <c:v>ARR increase (+$39K)</c:v>
              </c:pt>
            </c:strLit>
          </c:cat>
          <c:val>
            <c:numLit>
              <c:formatCode>General</c:formatCode>
              <c:ptCount val="4"/>
              <c:pt idx="0">
                <c:v>130</c:v>
              </c:pt>
              <c:pt idx="1">
                <c:v>322</c:v>
              </c:pt>
              <c:pt idx="2">
                <c:v>196</c:v>
              </c:pt>
              <c:pt idx="3">
                <c:v>39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>
                  <a:latin typeface="Arial"/>
                  <a:ea typeface="Arial"/>
                  <a:cs typeface="Arial"/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l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  <a:latin typeface="Arial"/>
                <a:ea typeface="Arial"/>
                <a:cs typeface="Arial"/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1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  <a:latin typeface="Arial"/>
                <a:ea typeface="Arial"/>
                <a:cs typeface="Arial"/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3.xml><?xml version="1.0" encoding="utf-8"?>
<c:chartSpace xmlns:c="http://schemas.openxmlformats.org/drawingml/2006/chart">
  <c:lang val="en-US"/>
  <c:chart>
    <c:plotArea>
      <c:barChart>
        <c:barDir val="bar"/>
        <c:grouping val="clustered"/>
        <c:varyColors val="0"/>
        <c:ser>
          <c:idx val="0"/>
          <c:order val="0"/>
          <c:tx>
            <c:v>Open ARR ($M)</c:v>
          </c:tx>
          <c:spPr>
            <a:solidFill xmlns:a="http://schemas.openxmlformats.org/drawingml/2006/main">
              <a:srgbClr val="177F76"/>
            </a:solidFill>
            <a:ln xmlns:a="http://schemas.openxmlformats.org/drawingml/2006/main" w="19050">
              <a:solidFill>
                <a:srgbClr val="177F76"/>
              </a:solidFill>
            </a:ln>
          </c:spPr>
          <c:cat>
            <c:strLit>
              <c:ptCount val="4"/>
              <c:pt idx="0">
                <c:v>Discovery</c:v>
              </c:pt>
              <c:pt idx="1">
                <c:v>Stakeholder Buy-In</c:v>
              </c:pt>
              <c:pt idx="2">
                <c:v>Solution Fit</c:v>
              </c:pt>
              <c:pt idx="3">
                <c:v>Contracting</c:v>
              </c:pt>
            </c:strLit>
          </c:cat>
          <c:val>
            <c:numLit>
              <c:formatCode>General</c:formatCode>
              <c:ptCount val="4"/>
              <c:pt idx="0">
                <c:v>1.26</c:v>
              </c:pt>
              <c:pt idx="1">
                <c:v>1.29</c:v>
              </c:pt>
              <c:pt idx="2">
                <c:v>1.79</c:v>
              </c:pt>
              <c:pt idx="3">
                <c:v>1.01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>
                  <a:latin typeface="Arial"/>
                  <a:ea typeface="Arial"/>
                  <a:cs typeface="Arial"/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l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  <a:latin typeface="Arial"/>
                <a:ea typeface="Arial"/>
                <a:cs typeface="Arial"/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1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  <a:latin typeface="Arial"/>
                <a:ea typeface="Arial"/>
                <a:cs typeface="Arial"/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4.xml><?xml version="1.0" encoding="utf-8"?>
<c:chartSpace xmlns:c="http://schemas.openxmlformats.org/drawingml/2006/chart">
  <c:lang val="en-US"/>
  <c:chart>
    <c:plotArea>
      <c:barChart>
        <c:barDir val="col"/>
        <c:grouping val="clustered"/>
        <c:varyColors val="0"/>
        <c:ser>
          <c:idx val="0"/>
          <c:order val="0"/>
          <c:tx>
            <c:v>Weighted ARR ($M)</c:v>
          </c:tx>
          <c:spPr>
            <a:solidFill xmlns:a="http://schemas.openxmlformats.org/drawingml/2006/main">
              <a:srgbClr val="177F76"/>
            </a:solidFill>
            <a:ln xmlns:a="http://schemas.openxmlformats.org/drawingml/2006/main" w="19050">
              <a:solidFill>
                <a:srgbClr val="177F76"/>
              </a:solidFill>
            </a:ln>
          </c:spPr>
          <c:cat>
            <c:strLit>
              <c:ptCount val="3"/>
              <c:pt idx="0">
                <c:v>Renewal</c:v>
              </c:pt>
              <c:pt idx="1">
                <c:v>Expansion</c:v>
              </c:pt>
              <c:pt idx="2">
                <c:v>New</c:v>
              </c:pt>
            </c:strLit>
          </c:cat>
          <c:val>
            <c:numLit>
              <c:formatCode>General</c:formatCode>
              <c:ptCount val="3"/>
              <c:pt idx="0">
                <c:v>2.74</c:v>
              </c:pt>
              <c:pt idx="1">
                <c:v>1.47</c:v>
              </c:pt>
              <c:pt idx="2">
                <c:v>1.02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>
                  <a:latin typeface="Arial"/>
                  <a:ea typeface="Arial"/>
                  <a:cs typeface="Arial"/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  <a:latin typeface="Arial"/>
                <a:ea typeface="Arial"/>
                <a:cs typeface="Arial"/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1"/>
        <c:axPos val="l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  <a:latin typeface="Arial"/>
                <a:ea typeface="Arial"/>
                <a:cs typeface="Arial"/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5.xml><?xml version="1.0" encoding="utf-8"?>
<c:chartSpace xmlns:c="http://schemas.openxmlformats.org/drawingml/2006/chart">
  <c:lang val="en-US"/>
  <c:chart>
    <c:plotArea>
      <c:barChart>
        <c:barDir val="col"/>
        <c:grouping val="clustered"/>
        <c:varyColors val="0"/>
        <c:ser>
          <c:idx val="0"/>
          <c:order val="0"/>
          <c:tx>
            <c:v>Weighted ARR ($M)</c:v>
          </c:tx>
          <c:spPr>
            <a:solidFill xmlns:a="http://schemas.openxmlformats.org/drawingml/2006/main">
              <a:srgbClr val="4776B4"/>
            </a:solidFill>
            <a:ln xmlns:a="http://schemas.openxmlformats.org/drawingml/2006/main" w="19050">
              <a:solidFill>
                <a:srgbClr val="4776B4"/>
              </a:solidFill>
            </a:ln>
          </c:spPr>
          <c:cat>
            <c:strLit>
              <c:ptCount val="3"/>
              <c:pt idx="0">
                <c:v>Enterprise</c:v>
              </c:pt>
              <c:pt idx="1">
                <c:v>Mid-Market</c:v>
              </c:pt>
              <c:pt idx="2">
                <c:v>Commercial</c:v>
              </c:pt>
            </c:strLit>
          </c:cat>
          <c:val>
            <c:numLit>
              <c:formatCode>General</c:formatCode>
              <c:ptCount val="3"/>
              <c:pt idx="0">
                <c:v>2.65</c:v>
              </c:pt>
              <c:pt idx="1">
                <c:v>1.83</c:v>
              </c:pt>
              <c:pt idx="2">
                <c:v>0.73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>
                  <a:latin typeface="Arial"/>
                  <a:ea typeface="Arial"/>
                  <a:cs typeface="Arial"/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  <a:latin typeface="Arial"/>
                <a:ea typeface="Arial"/>
                <a:cs typeface="Arial"/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1"/>
        <c:axPos val="l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  <a:latin typeface="Arial"/>
                <a:ea typeface="Arial"/>
                <a:cs typeface="Arial"/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6.xml><?xml version="1.0" encoding="utf-8"?>
<c:chartSpace xmlns:c="http://schemas.openxmlformats.org/drawingml/2006/chart">
  <c:lang val="en-US"/>
  <c:chart>
    <c:plotArea>
      <c:barChart>
        <c:barDir val="col"/>
        <c:grouping val="clustered"/>
        <c:varyColors val="0"/>
        <c:ser>
          <c:idx val="0"/>
          <c:order val="0"/>
          <c:tx>
            <c:v>Forecast ARR ($M)</c:v>
          </c:tx>
          <c:spPr>
            <a:solidFill xmlns:a="http://schemas.openxmlformats.org/drawingml/2006/main">
              <a:srgbClr val="E28A3B"/>
            </a:solidFill>
            <a:ln xmlns:a="http://schemas.openxmlformats.org/drawingml/2006/main" w="19050">
              <a:solidFill>
                <a:srgbClr val="E28A3B"/>
              </a:solidFill>
            </a:ln>
          </c:spPr>
          <c:cat>
            <c:strLit>
              <c:ptCount val="4"/>
              <c:pt idx="0">
                <c:v>Downside</c:v>
              </c:pt>
              <c:pt idx="1">
                <c:v>Base</c:v>
              </c:pt>
              <c:pt idx="2">
                <c:v>Upside</c:v>
              </c:pt>
              <c:pt idx="3">
                <c:v>Target</c:v>
              </c:pt>
            </c:strLit>
          </c:cat>
          <c:val>
            <c:numLit>
              <c:formatCode>General</c:formatCode>
              <c:ptCount val="4"/>
              <c:pt idx="0">
                <c:v>4.58</c:v>
              </c:pt>
              <c:pt idx="1">
                <c:v>5.22</c:v>
              </c:pt>
              <c:pt idx="2">
                <c:v>5.73</c:v>
              </c:pt>
              <c:pt idx="3">
                <c:v>5.1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>
                  <a:latin typeface="Arial"/>
                  <a:ea typeface="Arial"/>
                  <a:cs typeface="Arial"/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  <a:latin typeface="Arial"/>
                <a:ea typeface="Arial"/>
                <a:cs typeface="Arial"/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1"/>
        <c:axPos val="l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  <a:latin typeface="Arial"/>
                <a:ea typeface="Arial"/>
                <a:cs typeface="Arial"/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24476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171E616-8F70-4337-8E3D-256B2DA97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819150"/>
            <a:ext cx="523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9ED8D0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9ED8D0"/>
                </a:solidFill>
                <a:latin typeface="Arial"/>
                <a:ea typeface="Arial"/>
                <a:cs typeface="Arial"/>
              </a:rPr>
              <a:t>BOARD FORECAST REVIEW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90C10DA-BA82-459C-845D-21A23ACE8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428750"/>
            <a:ext cx="85725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Q1 FY27 Revenue Forecast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2BD6179-2BAC-4B09-A509-0E7F9499F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667000"/>
            <a:ext cx="5238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Northstar Systems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3E0ED4F-E9DC-4821-9834-9B72AB44F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1945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C9D7E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C9D7E2"/>
                </a:solidFill>
                <a:latin typeface="Arial"/>
                <a:ea typeface="Arial"/>
                <a:cs typeface="Arial"/>
              </a:rPr>
              <a:t>Snapshot 2026-09-11 | Prepared by Chelsea Kennamore, MBA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A6EB185-F4F3-4751-B98E-C68342300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905500"/>
            <a:ext cx="704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C9D7E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C9D7E2"/>
                </a:solidFill>
                <a:latin typeface="Arial"/>
                <a:ea typeface="Arial"/>
                <a:cs typeface="Arial"/>
              </a:rPr>
              <a:t>Illustrative portfolio case using fully synthetic data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EBC8D17-68DC-4835-8B70-D7866A145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5753100"/>
            <a:ext cx="23336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E28A3B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E28A3B"/>
                </a:solidFill>
                <a:latin typeface="Arial"/>
                <a:ea typeface="Arial"/>
                <a:cs typeface="Arial"/>
              </a:rPr>
              <a:t>Revenue Operations</a:t>
            </a:r>
          </a:p>
        </p:txBody>
      </p:sp>
    </p:spTree>
    <p:extLst>
      <p:ext uri="{BB962C8B-B14F-4D97-AF65-F5344CB8AC3E}">
        <p14:creationId xmlns:p14="http://schemas.microsoft.com/office/powerpoint/2010/main" val="204608878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51D823C-DBC8-44FE-90DA-E7478B142C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10953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7212B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7212B"/>
                </a:solidFill>
                <a:latin typeface="Arial"/>
                <a:ea typeface="Arial"/>
                <a:cs typeface="Arial"/>
              </a:rPr>
              <a:t>Executive outlook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7EDE79A-9855-4099-883A-197F5E08B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933450"/>
            <a:ext cx="1066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7C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37C"/>
                </a:solidFill>
                <a:latin typeface="Arial"/>
                <a:ea typeface="Arial"/>
                <a:cs typeface="Arial"/>
              </a:rPr>
              <a:t>Weighted forecast is slightly above target, with meaningful timing and execution risk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954613A-D502-4BF0-99FE-9EA0D64F6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447800"/>
            <a:ext cx="2857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77F76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77F76"/>
                </a:solidFill>
                <a:latin typeface="Arial"/>
                <a:ea typeface="Arial"/>
                <a:cs typeface="Arial"/>
              </a:rPr>
              <a:t>$5.22M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C15C850-9E1C-46D4-A302-DD326757B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47900"/>
            <a:ext cx="295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37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37C"/>
                </a:solidFill>
                <a:latin typeface="Arial"/>
                <a:ea typeface="Arial"/>
                <a:cs typeface="Arial"/>
              </a:rPr>
              <a:t>FP&amp;A weighted forecast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D2058A7-06B8-4DD4-B352-22EAB8135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76550"/>
            <a:ext cx="2095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7212B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7212B"/>
                </a:solidFill>
                <a:latin typeface="Arial"/>
                <a:ea typeface="Arial"/>
                <a:cs typeface="Arial"/>
              </a:rPr>
              <a:t>102.3%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A122249-A5FA-461C-96D6-B39A389C2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76625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37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37C"/>
                </a:solidFill>
                <a:latin typeface="Arial"/>
                <a:ea typeface="Arial"/>
                <a:cs typeface="Arial"/>
              </a:rPr>
              <a:t>of quarterly target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DB13FA0-6DD2-4355-8576-A89E20CBD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095750"/>
            <a:ext cx="2476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E28A3B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E28A3B"/>
                </a:solidFill>
                <a:latin typeface="Arial"/>
                <a:ea typeface="Arial"/>
                <a:cs typeface="Arial"/>
              </a:rPr>
              <a:t>$5.35M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122F22B-590D-4415-BE47-702663A83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6725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37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37C"/>
                </a:solidFill>
                <a:latin typeface="Arial"/>
                <a:ea typeface="Arial"/>
                <a:cs typeface="Arial"/>
              </a:rPr>
              <a:t>open ARR remaining</a:t>
            </a:r>
          </a:p>
        </p:txBody>
      </p:sp>
      <p:graphicFrame>
        <p:nvGraphicFramePr>
          <p:cNvPr id="21" name="Chart"/>
          <p:cNvGraphicFramePr/>
          <p:nvPr/>
        </p:nvGraphicFramePr>
        <p:xfrm>
          <a:off xmlns:a="http://schemas.openxmlformats.org/drawingml/2006/main" x="3714750" y="1504950"/>
          <a:ext xmlns:a="http://schemas.openxmlformats.org/drawingml/2006/main" cx="7715250" cy="40957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35f7b496a7004e4f"/>
          </a:graphicData>
        </a:graphic>
      </p:graphicFrame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634BEF3-80C0-4044-ADAE-15A7952BE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5762625"/>
            <a:ext cx="76676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8889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44766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44766"/>
                </a:solidFill>
                <a:latin typeface="Arial"/>
                <a:ea typeface="Arial"/>
                <a:cs typeface="Arial"/>
              </a:rPr>
              <a:t>Management view: protect the base by validating overdue dates and incomplete next steps before the next forecast call.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0AB50A6-CEEC-4C47-BB75-A717D489A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666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2222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6737C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6737C"/>
                </a:solidFill>
                <a:latin typeface="Arial"/>
                <a:ea typeface="Arial"/>
                <a:cs typeface="Arial"/>
              </a:rPr>
              <a:t>Northstar Systems | Illustrative synthetic data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B43E2CF-A322-42CA-A613-C7874463A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6737C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6737C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10467206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B3FC8D0-C403-40DA-A065-961F7C519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10953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7212B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7212B"/>
                </a:solidFill>
                <a:latin typeface="Arial"/>
                <a:ea typeface="Arial"/>
                <a:cs typeface="Arial"/>
              </a:rPr>
              <a:t>Weekly forecast change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F6DDEA1-060D-45A6-B232-9C8DB8F09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933450"/>
            <a:ext cx="1066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7C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37C"/>
                </a:solidFill>
                <a:latin typeface="Arial"/>
                <a:ea typeface="Arial"/>
                <a:cs typeface="Arial"/>
              </a:rPr>
              <a:t>Weighted forecast bridge from 2026-09-04 to 2026-09-11</a:t>
            </a:r>
          </a:p>
        </p:txBody>
      </p:sp>
      <p:graphicFrame>
        <p:nvGraphicFramePr>
          <p:cNvPr id="12" name="Chart"/>
          <p:cNvGraphicFramePr/>
          <p:nvPr/>
        </p:nvGraphicFramePr>
        <p:xfrm>
          <a:off xmlns:a="http://schemas.openxmlformats.org/drawingml/2006/main" x="666750" y="1524000"/>
          <a:ext xmlns:a="http://schemas.openxmlformats.org/drawingml/2006/main" cx="7239000" cy="40005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232b267625cb421d"/>
          </a:graphicData>
        </a:graphic>
      </p:graphicFrame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A67C868-3988-443A-9339-98E1DF395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1714500"/>
            <a:ext cx="2667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77F76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77F76"/>
                </a:solidFill>
                <a:latin typeface="Arial"/>
                <a:ea typeface="Arial"/>
                <a:cs typeface="Arial"/>
              </a:rPr>
              <a:t>+$42K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D098629-5A55-4C13-8F44-36A84BF674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236220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37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37C"/>
                </a:solidFill>
                <a:latin typeface="Arial"/>
                <a:ea typeface="Arial"/>
                <a:cs typeface="Arial"/>
              </a:rPr>
              <a:t>net weighted change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78CAAC3-712A-4155-BB17-70F0B614C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143250"/>
            <a:ext cx="272415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8958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212B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7212B"/>
                </a:solidFill>
                <a:latin typeface="Arial"/>
                <a:ea typeface="Arial"/>
                <a:cs typeface="Arial"/>
              </a:rPr>
              <a:t>The bridge assigns each opportunity to one primary driver so changes reconcile to the portfolio total.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90E7AB5-509F-44DF-A9C0-136E49E7F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4362450"/>
            <a:ext cx="27241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44766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44766"/>
                </a:solidFill>
                <a:latin typeface="Arial"/>
                <a:ea typeface="Arial"/>
                <a:cs typeface="Arial"/>
              </a:rPr>
              <a:t>Use the bridge to distinguish real deal progression from amount changes and losses.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C39C3B9-162E-4515-B202-C4D5E85D2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666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2222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6737C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6737C"/>
                </a:solidFill>
                <a:latin typeface="Arial"/>
                <a:ea typeface="Arial"/>
                <a:cs typeface="Arial"/>
              </a:rPr>
              <a:t>Northstar Systems | Illustrative synthetic data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39F4B36-D652-4590-926C-379DCC791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6737C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6737C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35669615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BF670F6-E595-4424-B1C2-D2F2AB180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10953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7212B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7212B"/>
                </a:solidFill>
                <a:latin typeface="Arial"/>
                <a:ea typeface="Arial"/>
                <a:cs typeface="Arial"/>
              </a:rPr>
              <a:t>Pipeline quality and coverage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284118A-27EB-4544-9B5A-03835312D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933450"/>
            <a:ext cx="1066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7C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37C"/>
                </a:solidFill>
                <a:latin typeface="Arial"/>
                <a:ea typeface="Arial"/>
                <a:cs typeface="Arial"/>
              </a:rPr>
              <a:t>The remaining gap is covered, but data quality weakens confidence in timing</a:t>
            </a:r>
          </a:p>
        </p:txBody>
      </p:sp>
      <p:graphicFrame>
        <p:nvGraphicFramePr>
          <p:cNvPr id="15" name="Chart"/>
          <p:cNvGraphicFramePr/>
          <p:nvPr/>
        </p:nvGraphicFramePr>
        <p:xfrm>
          <a:off xmlns:a="http://schemas.openxmlformats.org/drawingml/2006/main" x="571500" y="1571625"/>
          <a:ext xmlns:a="http://schemas.openxmlformats.org/drawingml/2006/main" cx="6762750" cy="385762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1eb39980b6fd4c18"/>
          </a:graphicData>
        </a:graphic>
      </p:graphicFrame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DD1ED3F-0834-4447-B31C-CC5646F0F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1562100"/>
            <a:ext cx="2667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7212B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7212B"/>
                </a:solidFill>
                <a:latin typeface="Arial"/>
                <a:ea typeface="Arial"/>
                <a:cs typeface="Arial"/>
              </a:rPr>
              <a:t>2.2x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9FB7A8D-1E67-4FD9-945B-EDF9D39A4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162175"/>
            <a:ext cx="295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37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37C"/>
                </a:solidFill>
                <a:latin typeface="Arial"/>
                <a:ea typeface="Arial"/>
                <a:cs typeface="Arial"/>
              </a:rPr>
              <a:t>open pipeline coverage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9A7B02F-6A7A-4340-8219-47D23B5DB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857500"/>
            <a:ext cx="2667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A63D40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A63D40"/>
                </a:solidFill>
                <a:latin typeface="Arial"/>
                <a:ea typeface="Arial"/>
                <a:cs typeface="Arial"/>
              </a:rPr>
              <a:t>$538K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5859C7A-C2D1-457B-9261-C95FFA8D3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381375"/>
            <a:ext cx="295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37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37C"/>
                </a:solidFill>
                <a:latin typeface="Arial"/>
                <a:ea typeface="Arial"/>
                <a:cs typeface="Arial"/>
              </a:rPr>
              <a:t>past due open ARR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39F21BD-A0D9-4F8D-A136-70AFB70896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4057650"/>
            <a:ext cx="1714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E28A3B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E28A3B"/>
                </a:solidFill>
                <a:latin typeface="Arial"/>
                <a:ea typeface="Arial"/>
                <a:cs typeface="Arial"/>
              </a:rPr>
              <a:t>22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F286BBC-86DA-4C95-8C72-4CF6331CE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4572000"/>
            <a:ext cx="3143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37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37C"/>
                </a:solidFill>
                <a:latin typeface="Arial"/>
                <a:ea typeface="Arial"/>
                <a:cs typeface="Arial"/>
              </a:rPr>
              <a:t>open deals missing a next step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2A6EA19-F5ED-46F0-A520-35881E5AD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5334000"/>
            <a:ext cx="3143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44766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44766"/>
                </a:solidFill>
                <a:latin typeface="Arial"/>
                <a:ea typeface="Arial"/>
                <a:cs typeface="Arial"/>
              </a:rPr>
              <a:t>$801K is marked at risk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74FC63C-7901-49C6-828D-ED12F780D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666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2222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6737C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6737C"/>
                </a:solidFill>
                <a:latin typeface="Arial"/>
                <a:ea typeface="Arial"/>
                <a:cs typeface="Arial"/>
              </a:rPr>
              <a:t>Northstar Systems | Illustrative synthetic data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4A54A38-522A-4286-8591-3556C81BA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6737C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6737C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57478654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C8CBE56-5351-43D3-859F-5D86168909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10953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7212B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7212B"/>
                </a:solidFill>
                <a:latin typeface="Arial"/>
                <a:ea typeface="Arial"/>
                <a:cs typeface="Arial"/>
              </a:rPr>
              <a:t>Revenue mix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15181C2-4E2A-4E23-A6CA-A002B442D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933450"/>
            <a:ext cx="1066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7C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37C"/>
                </a:solidFill>
                <a:latin typeface="Arial"/>
                <a:ea typeface="Arial"/>
                <a:cs typeface="Arial"/>
              </a:rPr>
              <a:t>Weighted forecast by revenue motion and customer segment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EF473E0-01C4-4275-A304-3B4B48D7B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524000"/>
            <a:ext cx="3429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244766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244766"/>
                </a:solidFill>
                <a:latin typeface="Arial"/>
                <a:ea typeface="Arial"/>
                <a:cs typeface="Arial"/>
              </a:rPr>
              <a:t>Revenue motion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FDD7FD6-1493-4A7E-9C80-93789FFAF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524000"/>
            <a:ext cx="3429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244766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244766"/>
                </a:solidFill>
                <a:latin typeface="Arial"/>
                <a:ea typeface="Arial"/>
                <a:cs typeface="Arial"/>
              </a:rPr>
              <a:t>Customer segment</a:t>
            </a:r>
          </a:p>
        </p:txBody>
      </p:sp>
      <p:graphicFrame>
        <p:nvGraphicFramePr>
          <p:cNvPr id="14" name="Chart"/>
          <p:cNvGraphicFramePr/>
          <p:nvPr/>
        </p:nvGraphicFramePr>
        <p:xfrm>
          <a:off xmlns:a="http://schemas.openxmlformats.org/drawingml/2006/main" x="619125" y="1952625"/>
          <a:ext xmlns:a="http://schemas.openxmlformats.org/drawingml/2006/main" cx="4953000" cy="31432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3dcecd2faa494d69"/>
          </a:graphicData>
        </a:graphic>
      </p:graphicFrame>
      <p:graphicFrame>
        <p:nvGraphicFramePr>
          <p:cNvPr id="15" name="Chart"/>
          <p:cNvGraphicFramePr/>
          <p:nvPr/>
        </p:nvGraphicFramePr>
        <p:xfrm>
          <a:off xmlns:a="http://schemas.openxmlformats.org/drawingml/2006/main" x="6572250" y="1952625"/>
          <a:ext xmlns:a="http://schemas.openxmlformats.org/drawingml/2006/main" cx="4953000" cy="31432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5d944809cea2462f"/>
          </a:graphicData>
        </a:graphic>
      </p:graphicFrame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A13C226-D1EF-4B13-B798-3E7F1F158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619750"/>
            <a:ext cx="8763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66737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6737C"/>
                </a:solidFill>
                <a:latin typeface="Arial"/>
                <a:ea typeface="Arial"/>
                <a:cs typeface="Arial"/>
              </a:rPr>
              <a:t>Mix informs where leadership should inspect concentration, renewal timing, and new-logo dependency.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F5E7B73-9042-49BA-8021-361975681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666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2222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6737C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6737C"/>
                </a:solidFill>
                <a:latin typeface="Arial"/>
                <a:ea typeface="Arial"/>
                <a:cs typeface="Arial"/>
              </a:rPr>
              <a:t>Northstar Systems | Illustrative synthetic data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7EE66B1-4D4E-46EE-9744-1AA84B445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6737C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6737C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34588397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3D3C07F-BB62-483C-BE00-5CFAC76F6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10953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7212B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7212B"/>
                </a:solidFill>
                <a:latin typeface="Arial"/>
                <a:ea typeface="Arial"/>
                <a:cs typeface="Arial"/>
              </a:rPr>
              <a:t>Scenario outlook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CAE04CB-EBC1-4D94-87D9-33B42944D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933450"/>
            <a:ext cx="1066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7C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37C"/>
                </a:solidFill>
                <a:latin typeface="Arial"/>
                <a:ea typeface="Arial"/>
                <a:cs typeface="Arial"/>
              </a:rPr>
              <a:t>Downside assumes 75% of the open weighted forecast converts; upside assumes 120% capped at open ARR</a:t>
            </a:r>
          </a:p>
        </p:txBody>
      </p:sp>
      <p:graphicFrame>
        <p:nvGraphicFramePr>
          <p:cNvPr id="13" name="Chart"/>
          <p:cNvGraphicFramePr/>
          <p:nvPr/>
        </p:nvGraphicFramePr>
        <p:xfrm>
          <a:off xmlns:a="http://schemas.openxmlformats.org/drawingml/2006/main" x="685800" y="1571625"/>
          <a:ext xmlns:a="http://schemas.openxmlformats.org/drawingml/2006/main" cx="7810500" cy="40005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633f25dd644e4ff3"/>
          </a:graphicData>
        </a:graphic>
      </p:graphicFrame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BFE285D-9AD2-429A-A4D8-7994251A8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1809750"/>
            <a:ext cx="2286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7F76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77F76"/>
                </a:solidFill>
                <a:latin typeface="Arial"/>
                <a:ea typeface="Arial"/>
                <a:cs typeface="Arial"/>
              </a:rPr>
              <a:t>$119K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A0DB075-DC81-41F7-93D5-0CE99FC02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2400300"/>
            <a:ext cx="228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37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37C"/>
                </a:solidFill>
                <a:latin typeface="Arial"/>
                <a:ea typeface="Arial"/>
                <a:cs typeface="Arial"/>
              </a:rPr>
              <a:t>base gap to target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18CDE09-BF1C-4D2B-892A-FFD8CF635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3257550"/>
            <a:ext cx="2286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A63D40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A63D40"/>
                </a:solidFill>
                <a:latin typeface="Arial"/>
                <a:ea typeface="Arial"/>
                <a:cs typeface="Arial"/>
              </a:rPr>
              <a:t>$-524K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06ADCEF-9A41-4B6A-B4F6-D48BEED72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3857625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37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37C"/>
                </a:solidFill>
                <a:latin typeface="Arial"/>
                <a:ea typeface="Arial"/>
                <a:cs typeface="Arial"/>
              </a:rPr>
              <a:t>downside gap to target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4C52A10-0C53-4405-837E-D2008A9DD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4762500"/>
            <a:ext cx="2333625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8158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244766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44766"/>
                </a:solidFill>
                <a:latin typeface="Arial"/>
                <a:ea typeface="Arial"/>
                <a:cs typeface="Arial"/>
              </a:rPr>
              <a:t>The range should guide operating choices without replacing deal-level inspection.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2E282FD-3817-4D20-B19A-8E45EE680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666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2222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6737C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6737C"/>
                </a:solidFill>
                <a:latin typeface="Arial"/>
                <a:ea typeface="Arial"/>
                <a:cs typeface="Arial"/>
              </a:rPr>
              <a:t>Northstar Systems | Illustrative synthetic data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8D67295-2BF6-43B4-9046-99AFCBDE3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6737C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6737C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61206186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24476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D19CE10-E979-4EA9-A7F3-089B8D39B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8150"/>
            <a:ext cx="10858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Board focus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1A0A515-703F-4AAF-99ED-C62420693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028700"/>
            <a:ext cx="10572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C9D7E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C9D7E2"/>
                </a:solidFill>
                <a:latin typeface="Arial"/>
                <a:ea typeface="Arial"/>
                <a:cs typeface="Arial"/>
              </a:rPr>
              <a:t>The forecast supports the target, but execution quality determines whether the base converts on time.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D84F930-7830-4253-8438-BFEC7E37F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047875"/>
            <a:ext cx="666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E28A3B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E28A3B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161EF22-B01B-4701-B297-23B80F2666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2028825"/>
            <a:ext cx="3238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Forecast confidence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8C8BC0F-3205-4245-9D63-6D21C642C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2019300"/>
            <a:ext cx="6191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E6EDF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E6EDF2"/>
                </a:solidFill>
                <a:latin typeface="Arial"/>
                <a:ea typeface="Arial"/>
                <a:cs typeface="Arial"/>
              </a:rPr>
              <a:t>Require date validation on $538K of past due open ARR before category sign-off.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0D77986-7341-4541-BBF5-8B6612328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248025"/>
            <a:ext cx="666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E28A3B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E28A3B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B6F22C5-6847-41D5-8A04-2625C39AB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228975"/>
            <a:ext cx="3238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Execution discipline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266FE00-E5E8-46ED-9970-BCF1D0BC3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3219450"/>
            <a:ext cx="6191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E6EDF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E6EDF2"/>
                </a:solidFill>
                <a:latin typeface="Arial"/>
                <a:ea typeface="Arial"/>
                <a:cs typeface="Arial"/>
              </a:rPr>
              <a:t>Close the next-step gap across 22 open deals, starting with the largest ARR exposure.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69E233A-5046-49BC-8A11-A48CFEF51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448175"/>
            <a:ext cx="666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E28A3B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E28A3B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626695F-B1FB-4C39-9972-D5E623321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429125"/>
            <a:ext cx="3238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Operating cadence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E2331B8-96E2-482B-A04F-A15352315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4419600"/>
            <a:ext cx="6191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E6EDF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E6EDF2"/>
                </a:solidFill>
                <a:latin typeface="Arial"/>
                <a:ea typeface="Arial"/>
                <a:cs typeface="Arial"/>
              </a:rPr>
              <a:t>Review the weekly bridge by deal, then recalibrate stage weights after a complete quarter of snapshots.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82CBBA3-22F6-4BBE-903F-D95200B016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334125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C9D7E2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C9D7E2"/>
                </a:solidFill>
                <a:latin typeface="Arial"/>
                <a:ea typeface="Arial"/>
                <a:cs typeface="Arial"/>
              </a:rPr>
              <a:t>Chelsea Kennamore, MBA | Revenue Operations &amp; GTM Strategy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D210301-6545-4BE9-8221-577A60E4C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334125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2308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C9D7E2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C9D7E2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8300592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2026-09-13T15:34:09.8720000Z</dcterms:created>
  <dcterms:modified xsi:type="dcterms:W3CDTF">2026-09-13T15:34:09.8720000Z</dcterms:modified>
</coreProperties>
</file>